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5" r:id="rId8"/>
    <p:sldId id="268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1" d="100"/>
          <a:sy n="81" d="100"/>
        </p:scale>
        <p:origin x="-15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2F55-C0BF-4BB7-93AE-1C8FCC9DD99D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8A6C-E5E0-4F9F-ABD1-16A1B49BB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C1CD-592D-4B4B-B612-DC5B730FC6B3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CCBE-029C-4D76-9BC5-B29D846AE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E61F-1138-4D21-9180-3F7D4ABE7583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25A2-AA79-49BD-994C-4B9350C09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5F09-7683-4844-A929-8667C251CC08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6885-A2AF-4BD1-A6BA-834D7871C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E61A-E127-455E-8A01-602F00B359B7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EFA8-8CC1-4D06-9D04-91BB2E95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9EF4-5045-4B50-88CA-A5CA981CF005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AB9-47B0-4DAB-A961-DC2AE71E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0A37-5940-41EC-A490-30576DE8DFEA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F8B2-2B91-4A15-80ED-C49D38AD3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5FC8-C707-4B05-8D45-C128602A2123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45C2-E885-4BD7-A58D-9C8AD6A0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4DDB-DBC3-4D69-A918-BCF07DCED69A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D7A1-4125-4B97-89AF-BEC2CB60E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C278-027C-49FA-8411-1D66C6E398C0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945B-5A57-4D26-B3E3-F6A9F58C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BB2B-D652-4F80-838F-89795A38B6F9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9E6E-E2D5-4B39-93EE-8670EDB34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F09F1-F2F4-4643-9691-319FBFF1FCF2}" type="datetimeFigureOut">
              <a:rPr lang="en-US"/>
              <a:pPr>
                <a:defRPr/>
              </a:pPr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19F19-3CFB-4CB3-85C5-4F7D3AB2F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10" Type="http://schemas.openxmlformats.org/officeDocument/2006/relationships/image" Target="../media/image33.png"/><Relationship Id="rId11" Type="http://schemas.openxmlformats.org/officeDocument/2006/relationships/image" Target="../media/image16.png"/><Relationship Id="rId12" Type="http://schemas.openxmlformats.org/officeDocument/2006/relationships/image" Target="../media/image34.png"/><Relationship Id="rId13" Type="http://schemas.openxmlformats.org/officeDocument/2006/relationships/image" Target="../media/image18.png"/><Relationship Id="rId14" Type="http://schemas.openxmlformats.org/officeDocument/2006/relationships/image" Target="../media/image35.png"/><Relationship Id="rId15" Type="http://schemas.openxmlformats.org/officeDocument/2006/relationships/image" Target="../media/image20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jpe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2.png"/><Relationship Id="rId8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5.jpeg"/><Relationship Id="rId5" Type="http://schemas.openxmlformats.org/officeDocument/2006/relationships/image" Target="../media/image43.w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szcchina.com/blog/wp-content/uploads/2011/05/mcdonalds-shenzh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00" r="37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4876800"/>
            <a:ext cx="57912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200" b="1" dirty="0" smtClean="0">
                <a:solidFill>
                  <a:srgbClr val="FF0000"/>
                </a:solidFill>
                <a:latin typeface="+mn-ea"/>
              </a:rPr>
              <a:t>中</a:t>
            </a:r>
            <a:r>
              <a:rPr lang="en-US" altLang="zh-CN" sz="42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zh-CN" altLang="en-US" sz="4200" b="1" dirty="0" smtClean="0">
                <a:latin typeface="+mn-ea"/>
              </a:rPr>
              <a:t>国</a:t>
            </a:r>
            <a:r>
              <a:rPr lang="en-US" altLang="zh-CN" sz="4200" b="1" dirty="0" smtClean="0">
                <a:latin typeface="+mn-ea"/>
              </a:rPr>
              <a:t> </a:t>
            </a:r>
            <a:r>
              <a:rPr lang="zh-CN" altLang="en-US" sz="4200" b="1" dirty="0" smtClean="0">
                <a:latin typeface="+mn-ea"/>
              </a:rPr>
              <a:t>也</a:t>
            </a:r>
            <a:r>
              <a:rPr lang="zh-CN" altLang="en-US" sz="4200" b="1" dirty="0" smtClean="0">
                <a:solidFill>
                  <a:srgbClr val="FF0000"/>
                </a:solidFill>
                <a:latin typeface="+mn-ea"/>
              </a:rPr>
              <a:t>有</a:t>
            </a:r>
            <a:r>
              <a:rPr lang="en-US" altLang="zh-CN" sz="42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sz="4200" b="1" dirty="0" smtClean="0">
                <a:latin typeface="+mn-ea"/>
              </a:rPr>
              <a:t>麦当劳。</a:t>
            </a:r>
            <a:endParaRPr lang="en-US" altLang="zh-CN" sz="4200" b="1" dirty="0" smtClean="0"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638800"/>
            <a:ext cx="57058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Zhōng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guó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yě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yǒu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Màidāngláo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2895600"/>
          </a:xfrm>
        </p:spPr>
        <p:txBody>
          <a:bodyPr/>
          <a:lstStyle/>
          <a:p>
            <a:r>
              <a:rPr lang="en-US" altLang="zh-CN" sz="4000" dirty="0" smtClean="0">
                <a:latin typeface="+mn-ea"/>
                <a:ea typeface="+mn-ea"/>
              </a:rPr>
              <a:t/>
            </a:r>
            <a:br>
              <a:rPr lang="en-US" altLang="zh-CN" sz="4000" dirty="0" smtClean="0">
                <a:latin typeface="+mn-ea"/>
                <a:ea typeface="+mn-ea"/>
              </a:rPr>
            </a:br>
            <a:r>
              <a:rPr lang="zh-CN" altLang="en-US" sz="3200" dirty="0" smtClean="0">
                <a:latin typeface="+mn-ea"/>
                <a:ea typeface="+mn-ea"/>
              </a:rPr>
              <a:t>去</a:t>
            </a:r>
            <a:r>
              <a:rPr lang="en-US" altLang="zh-CN" sz="3200" dirty="0" smtClean="0">
                <a:latin typeface="+mn-ea"/>
                <a:ea typeface="+mn-ea"/>
              </a:rPr>
              <a:t>  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中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   </a:t>
            </a:r>
            <a:r>
              <a:rPr lang="zh-CN" altLang="en-US" sz="3200" dirty="0" smtClean="0">
                <a:latin typeface="+mn-ea"/>
                <a:ea typeface="+mn-ea"/>
              </a:rPr>
              <a:t>国</a:t>
            </a:r>
            <a:r>
              <a:rPr lang="en-US" altLang="zh-CN" sz="3200" dirty="0" smtClean="0">
                <a:latin typeface="+mn-ea"/>
                <a:ea typeface="+mn-ea"/>
              </a:rPr>
              <a:t> </a:t>
            </a:r>
            <a:r>
              <a:rPr lang="zh-CN" altLang="en-US" sz="3200" dirty="0" smtClean="0">
                <a:latin typeface="+mn-ea"/>
                <a:ea typeface="+mn-ea"/>
              </a:rPr>
              <a:t>的</a:t>
            </a:r>
            <a:r>
              <a:rPr lang="en-US" altLang="zh-CN" sz="3200" dirty="0" smtClean="0">
                <a:latin typeface="+mn-ea"/>
                <a:ea typeface="+mn-ea"/>
              </a:rPr>
              <a:t> </a:t>
            </a:r>
            <a:r>
              <a:rPr lang="zh-CN" altLang="en-US" sz="3200" dirty="0" smtClean="0">
                <a:latin typeface="+mn-ea"/>
                <a:ea typeface="+mn-ea"/>
              </a:rPr>
              <a:t>麦当劳</a:t>
            </a:r>
            <a:r>
              <a:rPr lang="en-US" altLang="zh-CN" sz="3200" dirty="0" smtClean="0">
                <a:latin typeface="+mn-ea"/>
                <a:ea typeface="+mn-ea"/>
              </a:rPr>
              <a:t/>
            </a:r>
            <a:br>
              <a:rPr lang="en-US" altLang="zh-CN" sz="3200" dirty="0" smtClean="0">
                <a:latin typeface="+mn-ea"/>
                <a:ea typeface="+mn-ea"/>
              </a:rPr>
            </a:br>
            <a:r>
              <a:rPr lang="en-US" altLang="zh-CN" sz="2400" dirty="0" err="1">
                <a:latin typeface="Arial"/>
                <a:cs typeface="Arial"/>
              </a:rPr>
              <a:t>Q</a:t>
            </a:r>
            <a:r>
              <a:rPr lang="en-US" sz="2400" dirty="0" err="1">
                <a:latin typeface="Arial"/>
                <a:cs typeface="Arial"/>
              </a:rPr>
              <a:t>ù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Zhōng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2400" dirty="0" err="1" smtClean="0">
                <a:latin typeface="Arial"/>
                <a:cs typeface="Arial"/>
              </a:rPr>
              <a:t>guó</a:t>
            </a:r>
            <a:r>
              <a:rPr lang="en-US" sz="2400" dirty="0" smtClean="0">
                <a:latin typeface="Arial"/>
                <a:cs typeface="Arial"/>
              </a:rPr>
              <a:t>  de   </a:t>
            </a:r>
            <a:r>
              <a:rPr lang="en-US" sz="2400" dirty="0" err="1" smtClean="0">
                <a:latin typeface="Arial"/>
                <a:cs typeface="Arial"/>
              </a:rPr>
              <a:t>Màidāngláo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zh-CN" altLang="en-US" sz="3200" dirty="0" smtClean="0">
                <a:latin typeface="+mn-ea"/>
                <a:ea typeface="+mn-ea"/>
              </a:rPr>
              <a:t>可以</a:t>
            </a:r>
            <a:r>
              <a:rPr lang="en-US" altLang="zh-CN" sz="3200" dirty="0" smtClean="0">
                <a:latin typeface="+mn-ea"/>
                <a:ea typeface="+mn-ea"/>
              </a:rPr>
              <a:t>   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吃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3200" dirty="0" smtClean="0">
                <a:latin typeface="+mn-ea"/>
                <a:ea typeface="+mn-ea"/>
              </a:rPr>
              <a:t>不一样</a:t>
            </a:r>
            <a:r>
              <a:rPr lang="en-US" altLang="zh-CN" sz="3200" dirty="0" smtClean="0">
                <a:latin typeface="+mn-ea"/>
                <a:ea typeface="+mn-ea"/>
              </a:rPr>
              <a:t>   </a:t>
            </a:r>
            <a:r>
              <a:rPr lang="zh-CN" altLang="en-US" sz="3200" dirty="0" smtClean="0">
                <a:latin typeface="+mn-ea"/>
                <a:ea typeface="+mn-ea"/>
              </a:rPr>
              <a:t>的</a:t>
            </a:r>
            <a:r>
              <a:rPr lang="en-US" altLang="zh-CN" sz="3200" dirty="0" smtClean="0">
                <a:latin typeface="+mn-ea"/>
                <a:ea typeface="+mn-ea"/>
              </a:rPr>
              <a:t>  </a:t>
            </a:r>
            <a:r>
              <a:rPr lang="zh-CN" altLang="en-US" sz="3200" dirty="0" smtClean="0">
                <a:latin typeface="+mn-ea"/>
                <a:ea typeface="+mn-ea"/>
              </a:rPr>
              <a:t>东西</a:t>
            </a:r>
            <a:r>
              <a:rPr lang="en-US" altLang="zh-CN" sz="3200" dirty="0" smtClean="0">
                <a:latin typeface="+mn-ea"/>
                <a:ea typeface="+mn-ea"/>
              </a:rPr>
              <a:t>,</a:t>
            </a:r>
            <a:br>
              <a:rPr lang="en-US" altLang="zh-CN" sz="3200" dirty="0" smtClean="0">
                <a:latin typeface="+mn-ea"/>
                <a:ea typeface="+mn-ea"/>
              </a:rPr>
            </a:br>
            <a:r>
              <a:rPr lang="en-US" sz="2800" dirty="0" err="1" smtClean="0">
                <a:latin typeface="Arial"/>
                <a:cs typeface="Arial"/>
              </a:rPr>
              <a:t>kěyǐ</a:t>
            </a:r>
            <a:r>
              <a:rPr lang="zh-CN" altLang="en-US" sz="2800" dirty="0" smtClean="0">
                <a:latin typeface="Arial"/>
                <a:cs typeface="Arial"/>
              </a:rPr>
              <a:t> </a:t>
            </a:r>
            <a:r>
              <a:rPr lang="en-US" altLang="zh-CN" sz="2800" dirty="0" smtClean="0">
                <a:latin typeface="Arial"/>
                <a:cs typeface="Arial"/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chī</a:t>
            </a:r>
            <a:r>
              <a:rPr lang="en-US" sz="2800" dirty="0" smtClean="0">
                <a:latin typeface="Arial"/>
                <a:cs typeface="Arial"/>
              </a:rPr>
              <a:t>    </a:t>
            </a:r>
            <a:r>
              <a:rPr lang="en-US" sz="2800" dirty="0" err="1" smtClean="0">
                <a:latin typeface="Arial"/>
                <a:cs typeface="Arial"/>
              </a:rPr>
              <a:t>bùyīyàng</a:t>
            </a:r>
            <a:r>
              <a:rPr lang="en-US" sz="2800" dirty="0" smtClean="0">
                <a:latin typeface="Arial"/>
                <a:cs typeface="Arial"/>
              </a:rPr>
              <a:t>   de   </a:t>
            </a:r>
            <a:r>
              <a:rPr lang="en-US" sz="2800" dirty="0" err="1" smtClean="0">
                <a:latin typeface="Arial"/>
                <a:cs typeface="Arial"/>
              </a:rPr>
              <a:t>dōngxī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6" name="Oval 35"/>
          <p:cNvSpPr/>
          <p:nvPr/>
        </p:nvSpPr>
        <p:spPr>
          <a:xfrm>
            <a:off x="1447800" y="2667000"/>
            <a:ext cx="5109796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48000" y="2667000"/>
            <a:ext cx="50292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84" name="Group 37"/>
          <p:cNvGrpSpPr>
            <a:grpSpLocks/>
          </p:cNvGrpSpPr>
          <p:nvPr/>
        </p:nvGrpSpPr>
        <p:grpSpPr bwMode="auto">
          <a:xfrm>
            <a:off x="4724400" y="3429000"/>
            <a:ext cx="1208942" cy="881008"/>
            <a:chOff x="3657600" y="3810000"/>
            <a:chExt cx="2305050" cy="2282598"/>
          </a:xfrm>
        </p:grpSpPr>
        <p:pic>
          <p:nvPicPr>
            <p:cNvPr id="2051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3810000"/>
              <a:ext cx="1066800" cy="189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5486400"/>
              <a:ext cx="2305050" cy="606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40"/>
          <p:cNvGrpSpPr>
            <a:grpSpLocks/>
          </p:cNvGrpSpPr>
          <p:nvPr/>
        </p:nvGrpSpPr>
        <p:grpSpPr bwMode="auto">
          <a:xfrm>
            <a:off x="4267200" y="4419600"/>
            <a:ext cx="899454" cy="668940"/>
            <a:chOff x="990600" y="1676400"/>
            <a:chExt cx="1716411" cy="1733550"/>
          </a:xfrm>
        </p:grpSpPr>
        <p:pic>
          <p:nvPicPr>
            <p:cNvPr id="205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676400"/>
              <a:ext cx="1716411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4" name="Picture 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2819400"/>
              <a:ext cx="151522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6" name="Group 43"/>
          <p:cNvGrpSpPr>
            <a:grpSpLocks/>
          </p:cNvGrpSpPr>
          <p:nvPr/>
        </p:nvGrpSpPr>
        <p:grpSpPr bwMode="auto">
          <a:xfrm>
            <a:off x="3810000" y="3235872"/>
            <a:ext cx="836588" cy="705946"/>
            <a:chOff x="3962400" y="1600200"/>
            <a:chExt cx="1596572" cy="1828800"/>
          </a:xfrm>
        </p:grpSpPr>
        <p:pic>
          <p:nvPicPr>
            <p:cNvPr id="2051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1600200"/>
              <a:ext cx="159657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2819400"/>
              <a:ext cx="1181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7" name="Group 46"/>
          <p:cNvGrpSpPr>
            <a:grpSpLocks/>
          </p:cNvGrpSpPr>
          <p:nvPr/>
        </p:nvGrpSpPr>
        <p:grpSpPr bwMode="auto">
          <a:xfrm>
            <a:off x="5181600" y="4572000"/>
            <a:ext cx="971990" cy="818383"/>
            <a:chOff x="6248400" y="1524000"/>
            <a:chExt cx="1852612" cy="2121956"/>
          </a:xfrm>
        </p:grpSpPr>
        <p:pic>
          <p:nvPicPr>
            <p:cNvPr id="20509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1800" y="1524000"/>
              <a:ext cx="93226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8400" y="3124200"/>
              <a:ext cx="1852612" cy="52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8" name="Group 49"/>
          <p:cNvGrpSpPr>
            <a:grpSpLocks/>
          </p:cNvGrpSpPr>
          <p:nvPr/>
        </p:nvGrpSpPr>
        <p:grpSpPr bwMode="auto">
          <a:xfrm>
            <a:off x="3276600" y="4114800"/>
            <a:ext cx="938139" cy="651860"/>
            <a:chOff x="914400" y="4114800"/>
            <a:chExt cx="1789638" cy="1687689"/>
          </a:xfrm>
        </p:grpSpPr>
        <p:pic>
          <p:nvPicPr>
            <p:cNvPr id="20507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4400" y="4114800"/>
              <a:ext cx="178963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90600" y="5181600"/>
              <a:ext cx="1676400" cy="620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9" name="Group 52"/>
          <p:cNvGrpSpPr>
            <a:grpSpLocks/>
          </p:cNvGrpSpPr>
          <p:nvPr/>
        </p:nvGrpSpPr>
        <p:grpSpPr bwMode="auto">
          <a:xfrm>
            <a:off x="3581400" y="4876800"/>
            <a:ext cx="649606" cy="849697"/>
            <a:chOff x="6553200" y="3962400"/>
            <a:chExt cx="1238250" cy="2200275"/>
          </a:xfrm>
        </p:grpSpPr>
        <p:pic>
          <p:nvPicPr>
            <p:cNvPr id="20505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29400" y="3962400"/>
              <a:ext cx="1043974" cy="150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6553200" y="5486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0" name="Group 55"/>
          <p:cNvGrpSpPr>
            <a:grpSpLocks/>
          </p:cNvGrpSpPr>
          <p:nvPr/>
        </p:nvGrpSpPr>
        <p:grpSpPr bwMode="auto">
          <a:xfrm>
            <a:off x="6629400" y="4191000"/>
            <a:ext cx="1054198" cy="919436"/>
            <a:chOff x="1066800" y="1828800"/>
            <a:chExt cx="2569432" cy="2038350"/>
          </a:xfrm>
        </p:grpSpPr>
        <p:pic>
          <p:nvPicPr>
            <p:cNvPr id="20503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66800" y="1828800"/>
              <a:ext cx="2569432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24000" y="3124200"/>
              <a:ext cx="17526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1" name="Group 58"/>
          <p:cNvGrpSpPr>
            <a:grpSpLocks/>
          </p:cNvGrpSpPr>
          <p:nvPr/>
        </p:nvGrpSpPr>
        <p:grpSpPr bwMode="auto">
          <a:xfrm>
            <a:off x="6248400" y="3124201"/>
            <a:ext cx="897401" cy="838200"/>
            <a:chOff x="4800600" y="1828800"/>
            <a:chExt cx="2590800" cy="2124075"/>
          </a:xfrm>
        </p:grpSpPr>
        <p:pic>
          <p:nvPicPr>
            <p:cNvPr id="20501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00600" y="1828800"/>
              <a:ext cx="2590800" cy="143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181600" y="3276600"/>
              <a:ext cx="18478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2" name="Group 61"/>
          <p:cNvGrpSpPr>
            <a:grpSpLocks/>
          </p:cNvGrpSpPr>
          <p:nvPr/>
        </p:nvGrpSpPr>
        <p:grpSpPr bwMode="auto">
          <a:xfrm>
            <a:off x="6324600" y="5257800"/>
            <a:ext cx="1155750" cy="909474"/>
            <a:chOff x="1066800" y="4343399"/>
            <a:chExt cx="2667000" cy="1905001"/>
          </a:xfrm>
        </p:grpSpPr>
        <p:pic>
          <p:nvPicPr>
            <p:cNvPr id="20498" name="Picture 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66800" y="4343399"/>
              <a:ext cx="2667000" cy="136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47800" y="5715000"/>
              <a:ext cx="104840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64118" y="5715000"/>
              <a:ext cx="507682" cy="52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28801" y="3657600"/>
            <a:ext cx="12449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52599" y="4598098"/>
            <a:ext cx="1157273" cy="7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2286000" y="5410200"/>
            <a:ext cx="12981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810000" y="5266163"/>
            <a:ext cx="12981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410200" y="5750004"/>
            <a:ext cx="12981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dirty="0" smtClean="0">
                <a:latin typeface="+mn-ea"/>
                <a:ea typeface="+mn-ea"/>
              </a:rPr>
              <a:t>你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要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去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中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国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的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麦当劳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吗？</a:t>
            </a:r>
            <a:endParaRPr lang="en-US" sz="3600" dirty="0">
              <a:latin typeface="+mn-ea"/>
              <a:ea typeface="+mn-ea"/>
            </a:endParaRPr>
          </a:p>
        </p:txBody>
      </p:sp>
      <p:pic>
        <p:nvPicPr>
          <p:cNvPr id="21506" name="Picture 2" descr="http://www.szcchina.com/blog/wp-content/uploads/2011/05/mcdonalds-shenzh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00" r="3700"/>
          <a:stretch>
            <a:fillRect/>
          </a:stretch>
        </p:blipFill>
        <p:spPr>
          <a:xfrm>
            <a:off x="1600200" y="2057400"/>
            <a:ext cx="2332038" cy="1749425"/>
          </a:xfrm>
        </p:spPr>
      </p:pic>
      <p:pic>
        <p:nvPicPr>
          <p:cNvPr id="21507" name="Picture 2" descr="http://www.earth-photography.com/photos/Countries/France/France_Paris_McDonalds.jpg"/>
          <p:cNvPicPr>
            <a:picLocks noChangeAspect="1" noChangeArrowheads="1"/>
          </p:cNvPicPr>
          <p:nvPr/>
        </p:nvPicPr>
        <p:blipFill>
          <a:blip r:embed="rId3" cstate="print"/>
          <a:srcRect l="8206" r="8206"/>
          <a:stretch>
            <a:fillRect/>
          </a:stretch>
        </p:blipFill>
        <p:spPr bwMode="auto">
          <a:xfrm>
            <a:off x="3962400" y="2057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http://1.bp.blogspot.com/_bv2hH9YPKyM/SLuaUfKGwTI/AAAAAAAAAWw/D98h78TTtqA/s400/McChronicles+McDonald's+china+suzhou+wei+ting+september+2008+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86200"/>
            <a:ext cx="28956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MC900060308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2743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2192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Nǐ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yào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qù</a:t>
            </a:r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Zhōng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/>
              <a:t>guó</a:t>
            </a:r>
            <a:r>
              <a:rPr lang="en-US" sz="2800" dirty="0" smtClean="0"/>
              <a:t> de   </a:t>
            </a:r>
            <a:r>
              <a:rPr lang="en-US" sz="2800" dirty="0" err="1" smtClean="0"/>
              <a:t>Màidāngláo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 </a:t>
            </a:r>
            <a:r>
              <a:rPr lang="en-US" sz="2800" dirty="0" smtClean="0"/>
              <a:t>ma</a:t>
            </a:r>
            <a:r>
              <a:rPr lang="zh-CN" altLang="en-US" sz="2800" dirty="0" smtClean="0"/>
              <a:t>？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209800" y="4800600"/>
            <a:ext cx="41910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麦当劳</a:t>
            </a:r>
            <a:endParaRPr lang="en-US" sz="6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38" name="Picture 2" descr="http://www.earth-photography.com/photos/Countries/France/France_Paris_McDonald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06" r="8206"/>
          <a:stretch>
            <a:fillRect/>
          </a:stretch>
        </p:blipFill>
        <p:spPr>
          <a:xfrm>
            <a:off x="1676400" y="612775"/>
            <a:ext cx="5602288" cy="4114800"/>
          </a:xfrm>
        </p:spPr>
      </p:pic>
      <p:sp>
        <p:nvSpPr>
          <p:cNvPr id="5" name="Rectangle 4"/>
          <p:cNvSpPr/>
          <p:nvPr/>
        </p:nvSpPr>
        <p:spPr>
          <a:xfrm>
            <a:off x="2209800" y="586740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Màidāngláo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"/>
            <a:ext cx="4332952" cy="6172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1066800"/>
            <a:ext cx="3182567" cy="1676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他</a:t>
            </a:r>
            <a:r>
              <a:rPr lang="en-US" altLang="zh-CN" sz="4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是</a:t>
            </a:r>
            <a:r>
              <a:rPr lang="en-US" altLang="zh-CN" sz="4400" dirty="0" smtClean="0"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谁？</a:t>
            </a:r>
            <a:r>
              <a:rPr lang="en-US" altLang="zh-CN" sz="4400" dirty="0"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4400" dirty="0">
                <a:latin typeface="华文楷体"/>
                <a:ea typeface="华文楷体"/>
                <a:cs typeface="华文楷体"/>
              </a:rPr>
            </a:br>
            <a:r>
              <a:rPr lang="it-IT" altLang="zh-CN" sz="2000" dirty="0" smtClean="0">
                <a:latin typeface="Arial"/>
                <a:ea typeface="华文楷体"/>
                <a:cs typeface="Arial"/>
              </a:rPr>
              <a:t> </a:t>
            </a:r>
            <a:r>
              <a:rPr lang="it-IT" altLang="zh-CN" sz="2000" dirty="0" err="1" smtClean="0">
                <a:latin typeface="Arial"/>
                <a:ea typeface="华文楷体"/>
                <a:cs typeface="Arial"/>
              </a:rPr>
              <a:t>tā</a:t>
            </a:r>
            <a:r>
              <a:rPr lang="it-IT" altLang="zh-CN" sz="2000" dirty="0" smtClean="0">
                <a:latin typeface="Arial"/>
                <a:ea typeface="华文楷体"/>
                <a:cs typeface="Arial"/>
              </a:rPr>
              <a:t>       </a:t>
            </a:r>
            <a:r>
              <a:rPr lang="it-IT" altLang="zh-CN" sz="2000" dirty="0" err="1" smtClean="0">
                <a:latin typeface="Arial"/>
                <a:ea typeface="华文楷体"/>
                <a:cs typeface="Arial"/>
              </a:rPr>
              <a:t>shì</a:t>
            </a:r>
            <a:r>
              <a:rPr lang="it-IT" altLang="zh-CN" sz="2000" dirty="0" smtClean="0">
                <a:latin typeface="Arial"/>
                <a:ea typeface="华文楷体"/>
                <a:cs typeface="Arial"/>
              </a:rPr>
              <a:t>       </a:t>
            </a:r>
            <a:r>
              <a:rPr lang="it-IT" altLang="zh-CN" sz="2000" dirty="0" err="1" smtClean="0">
                <a:latin typeface="Arial"/>
                <a:ea typeface="华文楷体"/>
                <a:cs typeface="Arial"/>
              </a:rPr>
              <a:t>shéi</a:t>
            </a:r>
            <a:r>
              <a:rPr lang="it-IT" altLang="zh-CN" sz="2000" dirty="0">
                <a:latin typeface="Arial"/>
                <a:ea typeface="华文楷体"/>
                <a:cs typeface="Arial"/>
              </a:rPr>
              <a:t>?</a:t>
            </a:r>
            <a:endParaRPr lang="en-US" altLang="zh-CN" sz="2000" dirty="0" smtClean="0">
              <a:latin typeface="Arial"/>
              <a:ea typeface="华文楷体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276600"/>
            <a:ext cx="48397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他是麦当劳</a:t>
            </a:r>
            <a:r>
              <a:rPr lang="en-US" altLang="zh-CN" sz="4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叔叔。</a:t>
            </a:r>
            <a:endParaRPr lang="en-US" altLang="zh-CN" sz="4400" dirty="0" smtClean="0">
              <a:latin typeface="华文楷体"/>
              <a:ea typeface="华文楷体"/>
              <a:cs typeface="华文楷体"/>
            </a:endParaRPr>
          </a:p>
          <a:p>
            <a:r>
              <a:rPr lang="it-IT" sz="2000" dirty="0" smtClean="0">
                <a:latin typeface="Arial"/>
                <a:ea typeface="华文楷体"/>
                <a:cs typeface="Arial"/>
              </a:rPr>
              <a:t>  </a:t>
            </a:r>
            <a:r>
              <a:rPr lang="it-IT" sz="2000" dirty="0" err="1" smtClean="0">
                <a:latin typeface="Arial"/>
                <a:ea typeface="华文楷体"/>
                <a:cs typeface="Arial"/>
              </a:rPr>
              <a:t>Tā</a:t>
            </a:r>
            <a:r>
              <a:rPr lang="it-IT" sz="2000" dirty="0" smtClean="0">
                <a:latin typeface="Arial"/>
                <a:ea typeface="华文楷体"/>
                <a:cs typeface="Arial"/>
              </a:rPr>
              <a:t>     </a:t>
            </a:r>
            <a:r>
              <a:rPr lang="it-IT" sz="2000" dirty="0" err="1" smtClean="0">
                <a:latin typeface="Arial"/>
                <a:ea typeface="华文楷体"/>
                <a:cs typeface="Arial"/>
              </a:rPr>
              <a:t>shì</a:t>
            </a:r>
            <a:r>
              <a:rPr lang="it-IT" sz="2000" dirty="0" smtClean="0">
                <a:latin typeface="Arial"/>
                <a:ea typeface="华文楷体"/>
                <a:cs typeface="Arial"/>
              </a:rPr>
              <a:t>   </a:t>
            </a:r>
            <a:r>
              <a:rPr lang="it-IT" sz="2000" dirty="0" err="1" smtClean="0">
                <a:latin typeface="Arial"/>
                <a:ea typeface="华文楷体"/>
                <a:cs typeface="Arial"/>
              </a:rPr>
              <a:t>Màidāngláo</a:t>
            </a:r>
            <a:r>
              <a:rPr lang="it-IT" sz="2000" dirty="0" smtClean="0">
                <a:latin typeface="Arial"/>
                <a:ea typeface="华文楷体"/>
                <a:cs typeface="Arial"/>
              </a:rPr>
              <a:t>      </a:t>
            </a:r>
            <a:r>
              <a:rPr lang="it-IT" sz="2000" dirty="0" err="1" smtClean="0">
                <a:latin typeface="Arial"/>
                <a:ea typeface="华文楷体"/>
                <a:cs typeface="Arial"/>
              </a:rPr>
              <a:t>shūshu</a:t>
            </a:r>
            <a:endParaRPr lang="en-US" sz="2000" dirty="0">
              <a:latin typeface="Arial"/>
              <a:ea typeface="华文楷体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1600200"/>
            <a:ext cx="1981200" cy="1524000"/>
          </a:xfrm>
          <a:prstGeom prst="straightConnector1">
            <a:avLst/>
          </a:prstGeom>
          <a:ln w="79375">
            <a:solidFill>
              <a:srgbClr val="0420E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8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u without pr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7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610600" cy="1600200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中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国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的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麦当劳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有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点儿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不一样。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en-US" sz="4000" dirty="0" smtClean="0"/>
          </a:p>
        </p:txBody>
      </p:sp>
      <p:pic>
        <p:nvPicPr>
          <p:cNvPr id="15362" name="Picture 2" descr="http://1.bp.blogspot.com/_bv2hH9YPKyM/SLuaUfKGwTI/AAAAAAAAAWw/D98h78TTtqA/s400/McChronicles+McDonald's+china+suzhou+wei+ting+september+2008+blo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685800"/>
            <a:ext cx="3124200" cy="2743200"/>
          </a:xfrm>
        </p:spPr>
      </p:pic>
      <p:pic>
        <p:nvPicPr>
          <p:cNvPr id="15363" name="Picture 4" descr="http://www.mcoklahoma.com/mcstateimages/operators/1000019381/IMG_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096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295400" y="2590800"/>
            <a:ext cx="141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Book Antiqua" pitchFamily="18" charset="0"/>
              </a:rPr>
              <a:t>中国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4572000" y="2514600"/>
            <a:ext cx="1419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Book Antiqua" pitchFamily="18" charset="0"/>
              </a:rPr>
              <a:t>美国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1143000"/>
            <a:ext cx="1752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10668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876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Zhōng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guó</a:t>
            </a:r>
            <a:r>
              <a:rPr lang="en-US" sz="2400" dirty="0" smtClean="0"/>
              <a:t>    de   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Màidāngláo</a:t>
            </a:r>
            <a:r>
              <a:rPr lang="en-US" sz="2400" dirty="0" smtClean="0"/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yǒu</a:t>
            </a:r>
            <a:r>
              <a:rPr lang="en-US" sz="2400" dirty="0" smtClean="0"/>
              <a:t>    </a:t>
            </a:r>
            <a:r>
              <a:rPr lang="en-US" sz="2400" dirty="0" err="1" smtClean="0"/>
              <a:t>diǎnr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bùyīyàng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81800" cy="7620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美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国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的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麦当劳</a:t>
            </a:r>
            <a:r>
              <a:rPr lang="en-US" altLang="zh-CN" sz="4000" dirty="0" smtClean="0">
                <a:latin typeface="+mn-ea"/>
                <a:ea typeface="+mn-ea"/>
              </a:rPr>
              <a:t>  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有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pSp>
        <p:nvGrpSpPr>
          <p:cNvPr id="16386" name="Group 20"/>
          <p:cNvGrpSpPr>
            <a:grpSpLocks/>
          </p:cNvGrpSpPr>
          <p:nvPr/>
        </p:nvGrpSpPr>
        <p:grpSpPr bwMode="auto">
          <a:xfrm>
            <a:off x="3581400" y="4114800"/>
            <a:ext cx="2057400" cy="2057400"/>
            <a:chOff x="3657600" y="3810000"/>
            <a:chExt cx="2305050" cy="2282598"/>
          </a:xfrm>
        </p:grpSpPr>
        <p:pic>
          <p:nvPicPr>
            <p:cNvPr id="1640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3810000"/>
              <a:ext cx="1066800" cy="189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5486400"/>
              <a:ext cx="2305050" cy="606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Group 16"/>
          <p:cNvGrpSpPr>
            <a:grpSpLocks/>
          </p:cNvGrpSpPr>
          <p:nvPr/>
        </p:nvGrpSpPr>
        <p:grpSpPr bwMode="auto">
          <a:xfrm>
            <a:off x="762000" y="1828800"/>
            <a:ext cx="1600200" cy="1581150"/>
            <a:chOff x="990600" y="1676400"/>
            <a:chExt cx="1716411" cy="1733550"/>
          </a:xfrm>
        </p:grpSpPr>
        <p:pic>
          <p:nvPicPr>
            <p:cNvPr id="1640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676400"/>
              <a:ext cx="1716411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2819400"/>
              <a:ext cx="151522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3352800" y="1752600"/>
            <a:ext cx="1371600" cy="1676400"/>
            <a:chOff x="3962400" y="1600200"/>
            <a:chExt cx="1596572" cy="1828800"/>
          </a:xfrm>
        </p:grpSpPr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1600200"/>
              <a:ext cx="159657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2819400"/>
              <a:ext cx="1181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6477000" y="1371600"/>
            <a:ext cx="1676400" cy="1970088"/>
            <a:chOff x="6248400" y="1524000"/>
            <a:chExt cx="1852612" cy="2121956"/>
          </a:xfrm>
        </p:grpSpPr>
        <p:pic>
          <p:nvPicPr>
            <p:cNvPr id="16396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1800" y="1524000"/>
              <a:ext cx="93226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8400" y="3124200"/>
              <a:ext cx="1852612" cy="52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0" name="Group 19"/>
          <p:cNvGrpSpPr>
            <a:grpSpLocks/>
          </p:cNvGrpSpPr>
          <p:nvPr/>
        </p:nvGrpSpPr>
        <p:grpSpPr bwMode="auto">
          <a:xfrm>
            <a:off x="762000" y="4343400"/>
            <a:ext cx="1789113" cy="1687513"/>
            <a:chOff x="914400" y="4114800"/>
            <a:chExt cx="1789638" cy="1687689"/>
          </a:xfrm>
        </p:grpSpPr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4400" y="4114800"/>
              <a:ext cx="178963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90600" y="5181600"/>
              <a:ext cx="1676400" cy="620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1" name="Group 21"/>
          <p:cNvGrpSpPr>
            <a:grpSpLocks/>
          </p:cNvGrpSpPr>
          <p:nvPr/>
        </p:nvGrpSpPr>
        <p:grpSpPr bwMode="auto">
          <a:xfrm>
            <a:off x="7010400" y="4191000"/>
            <a:ext cx="781050" cy="1743075"/>
            <a:chOff x="6553200" y="3962400"/>
            <a:chExt cx="1238250" cy="2200275"/>
          </a:xfrm>
        </p:grpSpPr>
        <p:pic>
          <p:nvPicPr>
            <p:cNvPr id="16392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29400" y="3962400"/>
              <a:ext cx="1043974" cy="150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6553200" y="5486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26"/>
          <p:cNvSpPr/>
          <p:nvPr/>
        </p:nvSpPr>
        <p:spPr>
          <a:xfrm>
            <a:off x="685800" y="990600"/>
            <a:ext cx="6172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Měi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/>
              <a:t>guó</a:t>
            </a:r>
            <a:r>
              <a:rPr lang="en-US" sz="3200" dirty="0" smtClean="0"/>
              <a:t>   de   </a:t>
            </a:r>
            <a:r>
              <a:rPr lang="en-US" sz="3200" dirty="0" err="1" smtClean="0"/>
              <a:t>Màidāngláo</a:t>
            </a:r>
            <a:r>
              <a:rPr lang="en-US" sz="3200" dirty="0" smtClean="0"/>
              <a:t>   </a:t>
            </a:r>
            <a:r>
              <a:rPr lang="en-US" sz="3200" dirty="0" err="1" smtClean="0">
                <a:solidFill>
                  <a:srgbClr val="FF0000"/>
                </a:solidFill>
              </a:rPr>
              <a:t>yǒu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429000" y="3352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shǔtiáo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762000" y="34290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hànbǎobāo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066800" y="59436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màilèjī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810000" y="60960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bīngqilín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477000" y="3352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kěkǒukělè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6781800" y="6096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chéngzhī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0"/>
          <p:cNvGrpSpPr>
            <a:grpSpLocks/>
          </p:cNvGrpSpPr>
          <p:nvPr/>
        </p:nvGrpSpPr>
        <p:grpSpPr bwMode="auto">
          <a:xfrm>
            <a:off x="3581400" y="4114800"/>
            <a:ext cx="2057400" cy="2057400"/>
            <a:chOff x="3657600" y="3810000"/>
            <a:chExt cx="2305050" cy="2282598"/>
          </a:xfrm>
        </p:grpSpPr>
        <p:pic>
          <p:nvPicPr>
            <p:cNvPr id="1640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3810000"/>
              <a:ext cx="1066800" cy="189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5486400"/>
              <a:ext cx="2305050" cy="606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Group 16"/>
          <p:cNvGrpSpPr>
            <a:grpSpLocks/>
          </p:cNvGrpSpPr>
          <p:nvPr/>
        </p:nvGrpSpPr>
        <p:grpSpPr bwMode="auto">
          <a:xfrm>
            <a:off x="762000" y="1828800"/>
            <a:ext cx="1600200" cy="1581150"/>
            <a:chOff x="990600" y="1676400"/>
            <a:chExt cx="1716411" cy="1733550"/>
          </a:xfrm>
        </p:grpSpPr>
        <p:pic>
          <p:nvPicPr>
            <p:cNvPr id="1640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676400"/>
              <a:ext cx="1716411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2819400"/>
              <a:ext cx="151522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3352800" y="1752600"/>
            <a:ext cx="1371600" cy="1676400"/>
            <a:chOff x="3962400" y="1600200"/>
            <a:chExt cx="1596572" cy="1828800"/>
          </a:xfrm>
        </p:grpSpPr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1600200"/>
              <a:ext cx="159657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2819400"/>
              <a:ext cx="1181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6629400" y="1752600"/>
            <a:ext cx="1676400" cy="1970088"/>
            <a:chOff x="6248400" y="1524000"/>
            <a:chExt cx="1852612" cy="2121956"/>
          </a:xfrm>
        </p:grpSpPr>
        <p:pic>
          <p:nvPicPr>
            <p:cNvPr id="16396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1800" y="1524000"/>
              <a:ext cx="93226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8400" y="3124200"/>
              <a:ext cx="1852612" cy="52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0" name="Group 19"/>
          <p:cNvGrpSpPr>
            <a:grpSpLocks/>
          </p:cNvGrpSpPr>
          <p:nvPr/>
        </p:nvGrpSpPr>
        <p:grpSpPr bwMode="auto">
          <a:xfrm>
            <a:off x="762000" y="4343400"/>
            <a:ext cx="1789113" cy="1687513"/>
            <a:chOff x="914400" y="4114800"/>
            <a:chExt cx="1789638" cy="1687689"/>
          </a:xfrm>
        </p:grpSpPr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4400" y="4114800"/>
              <a:ext cx="178963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90600" y="5181600"/>
              <a:ext cx="1676400" cy="620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1" name="Group 21"/>
          <p:cNvGrpSpPr>
            <a:grpSpLocks/>
          </p:cNvGrpSpPr>
          <p:nvPr/>
        </p:nvGrpSpPr>
        <p:grpSpPr bwMode="auto">
          <a:xfrm>
            <a:off x="7010400" y="4419600"/>
            <a:ext cx="781050" cy="1743075"/>
            <a:chOff x="6553200" y="3962400"/>
            <a:chExt cx="1238250" cy="2200275"/>
          </a:xfrm>
        </p:grpSpPr>
        <p:pic>
          <p:nvPicPr>
            <p:cNvPr id="16392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29400" y="3962400"/>
              <a:ext cx="1043974" cy="150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6553200" y="5486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3429000" y="3352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shǔtiáo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762000" y="34290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hànbǎobāo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066800" y="59436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màilèjī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810000" y="60960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bīngqilín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629400" y="3733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kěkǒukělè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6781800" y="6096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chéngzhī</a:t>
            </a:r>
            <a:endParaRPr lang="en-US" sz="2400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457200" y="3810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中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  </a:t>
            </a:r>
            <a:r>
              <a:rPr lang="zh-CN" altLang="en-US" sz="4000" dirty="0" smtClean="0">
                <a:latin typeface="+mn-ea"/>
                <a:ea typeface="+mn-ea"/>
              </a:rPr>
              <a:t>国</a:t>
            </a:r>
            <a:r>
              <a:rPr lang="en-US" altLang="zh-CN" sz="4000" dirty="0" smtClean="0">
                <a:latin typeface="+mn-ea"/>
                <a:ea typeface="+mn-ea"/>
              </a:rPr>
              <a:t>   </a:t>
            </a:r>
            <a:r>
              <a:rPr lang="zh-CN" altLang="en-US" sz="4000" dirty="0" smtClean="0">
                <a:latin typeface="+mn-ea"/>
                <a:ea typeface="+mn-ea"/>
              </a:rPr>
              <a:t>的</a:t>
            </a:r>
            <a:r>
              <a:rPr lang="en-US" altLang="zh-CN" sz="4000" dirty="0" smtClean="0">
                <a:latin typeface="+mn-ea"/>
                <a:ea typeface="+mn-ea"/>
              </a:rPr>
              <a:t>   </a:t>
            </a:r>
            <a:r>
              <a:rPr lang="zh-CN" altLang="en-US" sz="4000" dirty="0" smtClean="0">
                <a:latin typeface="+mn-ea"/>
                <a:ea typeface="+mn-ea"/>
              </a:rPr>
              <a:t>麦当劳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也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有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1066800"/>
            <a:ext cx="7809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Zhōng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err="1" smtClean="0"/>
              <a:t>guó</a:t>
            </a:r>
            <a:r>
              <a:rPr lang="en-US" sz="2800" dirty="0" smtClean="0"/>
              <a:t>        de       </a:t>
            </a:r>
            <a:r>
              <a:rPr lang="en-US" sz="2800" dirty="0" err="1" smtClean="0"/>
              <a:t>Màidāngláo</a:t>
            </a:r>
            <a:r>
              <a:rPr lang="en-US" sz="2800" dirty="0" smtClean="0"/>
              <a:t>     </a:t>
            </a:r>
            <a:r>
              <a:rPr lang="en-US" sz="2800" dirty="0" err="1" smtClean="0"/>
              <a:t>yě</a:t>
            </a:r>
            <a:r>
              <a:rPr lang="en-US" sz="2800" dirty="0" smtClean="0"/>
              <a:t>   </a:t>
            </a:r>
            <a:r>
              <a:rPr lang="en-US" sz="2800" dirty="0" err="1" smtClean="0">
                <a:solidFill>
                  <a:srgbClr val="FF0000"/>
                </a:solidFill>
              </a:rPr>
              <a:t>yǒu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705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+mn-ea"/>
              </a:rPr>
              <a:t>中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</a:rPr>
              <a:t>        </a:t>
            </a:r>
            <a:r>
              <a:rPr lang="zh-CN" altLang="en-US" sz="4000" dirty="0" smtClean="0">
                <a:latin typeface="+mn-ea"/>
                <a:ea typeface="+mn-ea"/>
              </a:rPr>
              <a:t>国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的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麦当劳</a:t>
            </a:r>
            <a:r>
              <a:rPr lang="en-US" altLang="zh-CN" sz="4000" dirty="0" smtClean="0">
                <a:latin typeface="+mn-ea"/>
                <a:ea typeface="+mn-ea"/>
              </a:rPr>
              <a:t>    </a:t>
            </a:r>
            <a:r>
              <a:rPr lang="zh-CN" altLang="en-US" sz="4000" dirty="0" smtClean="0">
                <a:latin typeface="+mn-ea"/>
                <a:ea typeface="+mn-ea"/>
              </a:rPr>
              <a:t>还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有</a:t>
            </a:r>
            <a:endParaRPr lang="en-US" sz="3200" dirty="0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39624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Book Antiqua" pitchFamily="18" charset="0"/>
              </a:rPr>
              <a:t>美国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15240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Zhōng</a:t>
            </a:r>
            <a:r>
              <a:rPr lang="en-US" sz="2800" dirty="0" smtClean="0"/>
              <a:t>   </a:t>
            </a:r>
            <a:r>
              <a:rPr lang="en-US" sz="2800" dirty="0" err="1" smtClean="0"/>
              <a:t>guó</a:t>
            </a:r>
            <a:r>
              <a:rPr lang="en-US" sz="2800" dirty="0" smtClean="0"/>
              <a:t>      de   </a:t>
            </a:r>
            <a:r>
              <a:rPr lang="en-US" sz="2800" dirty="0" err="1" smtClean="0"/>
              <a:t>Màidāngláo</a:t>
            </a:r>
            <a:r>
              <a:rPr lang="en-US" sz="2800" dirty="0" smtClean="0"/>
              <a:t>      </a:t>
            </a:r>
            <a:r>
              <a:rPr lang="hu-HU" sz="2800" dirty="0"/>
              <a:t>hái</a:t>
            </a:r>
            <a:r>
              <a:rPr lang="en-US" sz="2800" dirty="0" smtClean="0"/>
              <a:t>     </a:t>
            </a:r>
            <a:r>
              <a:rPr lang="en-US" sz="2800" dirty="0" err="1" smtClean="0">
                <a:solidFill>
                  <a:srgbClr val="FF0000"/>
                </a:solidFill>
              </a:rPr>
              <a:t>yǒu</a:t>
            </a:r>
            <a:endParaRPr lang="en-US" sz="2800" dirty="0"/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3200400" y="2514600"/>
            <a:ext cx="2438400" cy="1905000"/>
            <a:chOff x="1066800" y="1828800"/>
            <a:chExt cx="2569432" cy="203835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28800"/>
              <a:ext cx="2569432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3124200"/>
              <a:ext cx="17526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6518121" y="2362200"/>
            <a:ext cx="2590800" cy="2133600"/>
            <a:chOff x="4800600" y="1828800"/>
            <a:chExt cx="2590800" cy="212407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1828800"/>
              <a:ext cx="2590800" cy="143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3276600"/>
              <a:ext cx="18478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4495800" y="4953000"/>
            <a:ext cx="2438400" cy="1676400"/>
            <a:chOff x="1066800" y="4343399"/>
            <a:chExt cx="2667000" cy="1905001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4343399"/>
              <a:ext cx="2667000" cy="136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7800" y="5715000"/>
              <a:ext cx="104840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4118" y="5715000"/>
              <a:ext cx="507682" cy="52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3657600" y="44196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xiāngyùpài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934200" y="4495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yùmǐbēi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248400" y="6172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pōluópài</a:t>
            </a:r>
            <a:endParaRPr lang="en-US" sz="2400" dirty="0"/>
          </a:p>
        </p:txBody>
      </p:sp>
      <p:pic>
        <p:nvPicPr>
          <p:cNvPr id="36" name="Picture 2" descr="http://1.bp.blogspot.com/_bv2hH9YPKyM/SLuaUfKGwTI/AAAAAAAAAWw/D98h78TTtqA/s400/McChronicles+McDonald's+china+suzhou+wei+ting+september+2008+blo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81000" y="3200400"/>
            <a:ext cx="2429933" cy="2133600"/>
          </a:xfrm>
        </p:spPr>
      </p:pic>
    </p:spTree>
    <p:extLst>
      <p:ext uri="{BB962C8B-B14F-4D97-AF65-F5344CB8AC3E}">
        <p14:creationId xmlns:p14="http://schemas.microsoft.com/office/powerpoint/2010/main" val="30902291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美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国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latin typeface="+mn-ea"/>
                <a:ea typeface="+mn-ea"/>
              </a:rPr>
              <a:t>的</a:t>
            </a:r>
            <a:r>
              <a:rPr lang="en-US" altLang="zh-CN" sz="4000" dirty="0" smtClean="0">
                <a:latin typeface="+mn-ea"/>
                <a:ea typeface="+mn-ea"/>
              </a:rPr>
              <a:t> </a:t>
            </a:r>
            <a:r>
              <a:rPr lang="zh-CN" altLang="en-US" sz="4000" dirty="0" smtClean="0">
                <a:latin typeface="+mn-ea"/>
                <a:ea typeface="+mn-ea"/>
              </a:rPr>
              <a:t>麦当劳</a:t>
            </a:r>
            <a:r>
              <a:rPr lang="en-US" altLang="zh-CN" sz="4000" dirty="0" smtClean="0">
                <a:latin typeface="+mn-ea"/>
                <a:ea typeface="+mn-ea"/>
              </a:rPr>
              <a:t>    </a:t>
            </a:r>
            <a:r>
              <a:rPr lang="zh-CN" altLang="en-US" sz="4000" dirty="0" smtClean="0">
                <a:latin typeface="+mn-ea"/>
                <a:ea typeface="+mn-ea"/>
              </a:rPr>
              <a:t>没</a:t>
            </a:r>
            <a:r>
              <a:rPr lang="en-US" altLang="zh-CN" sz="4000" dirty="0" smtClean="0">
                <a:latin typeface="+mn-ea"/>
                <a:ea typeface="+mn-ea"/>
              </a:rPr>
              <a:t>  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</a:rPr>
              <a:t>有</a:t>
            </a:r>
            <a:endParaRPr lang="en-US" sz="3200" dirty="0" smtClean="0"/>
          </a:p>
        </p:txBody>
      </p:sp>
      <p:pic>
        <p:nvPicPr>
          <p:cNvPr id="19458" name="Picture 4" descr="http://www.mcoklahoma.com/mcstateimages/operators/1000019381/IMG_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18288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39624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Book Antiqua" pitchFamily="18" charset="0"/>
              </a:rPr>
              <a:t>美国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15240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Měi</a:t>
            </a:r>
            <a:r>
              <a:rPr lang="en-US" sz="2800" dirty="0" smtClean="0"/>
              <a:t>   </a:t>
            </a:r>
            <a:r>
              <a:rPr lang="en-US" sz="2800" dirty="0" err="1" smtClean="0"/>
              <a:t>guó</a:t>
            </a:r>
            <a:r>
              <a:rPr lang="en-US" sz="2800" dirty="0" smtClean="0"/>
              <a:t>      de   </a:t>
            </a:r>
            <a:r>
              <a:rPr lang="en-US" sz="2800" dirty="0" err="1" smtClean="0"/>
              <a:t>Màidāngláo</a:t>
            </a:r>
            <a:r>
              <a:rPr lang="en-US" sz="2800" dirty="0" smtClean="0"/>
              <a:t>      </a:t>
            </a:r>
            <a:r>
              <a:rPr lang="en-US" sz="2800" dirty="0" err="1" smtClean="0"/>
              <a:t>méi</a:t>
            </a:r>
            <a:r>
              <a:rPr lang="en-US" sz="2800" dirty="0" smtClean="0"/>
              <a:t>     </a:t>
            </a:r>
            <a:r>
              <a:rPr lang="en-US" sz="2800" dirty="0" err="1" smtClean="0">
                <a:solidFill>
                  <a:srgbClr val="FF0000"/>
                </a:solidFill>
              </a:rPr>
              <a:t>yǒu</a:t>
            </a:r>
            <a:endParaRPr lang="en-US" sz="2800" dirty="0"/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3200400" y="2514600"/>
            <a:ext cx="2438400" cy="1905000"/>
            <a:chOff x="1066800" y="1828800"/>
            <a:chExt cx="2569432" cy="203835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1828800"/>
              <a:ext cx="2569432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3124200"/>
              <a:ext cx="17526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6518121" y="2362200"/>
            <a:ext cx="2590800" cy="2133600"/>
            <a:chOff x="4800600" y="1828800"/>
            <a:chExt cx="2590800" cy="212407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1828800"/>
              <a:ext cx="2590800" cy="143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1600" y="3276600"/>
              <a:ext cx="18478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4495800" y="4953000"/>
            <a:ext cx="2438400" cy="1676400"/>
            <a:chOff x="1066800" y="4343399"/>
            <a:chExt cx="2667000" cy="1905001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4343399"/>
              <a:ext cx="2667000" cy="136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5715000"/>
              <a:ext cx="104840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64118" y="5715000"/>
              <a:ext cx="507682" cy="52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3657600" y="44196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xiāngyùpài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934200" y="4495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yùmǐbēi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248400" y="6172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pōluópài</a:t>
            </a:r>
            <a:endParaRPr lang="en-US" sz="2400" dirty="0"/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438400" y="2743200"/>
            <a:ext cx="91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Book Antiqua" pitchFamily="18" charset="0"/>
              </a:rPr>
              <a:t>X</a:t>
            </a: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5943600" y="3276600"/>
            <a:ext cx="91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Book Antiqua" pitchFamily="18" charset="0"/>
              </a:rPr>
              <a:t>X</a:t>
            </a: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3657600" y="5498018"/>
            <a:ext cx="91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Book Antiqua" pitchFamily="18" charset="0"/>
              </a:rP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135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麦当劳</vt:lpstr>
      <vt:lpstr>PowerPoint Presentation</vt:lpstr>
      <vt:lpstr>PowerPoint Presentation</vt:lpstr>
      <vt:lpstr>中  国 的 麦当劳 有 点儿  不一样。 </vt:lpstr>
      <vt:lpstr> 美  国  的 麦当劳   有</vt:lpstr>
      <vt:lpstr>PowerPoint Presentation</vt:lpstr>
      <vt:lpstr>中        国  的 麦当劳    还  有</vt:lpstr>
      <vt:lpstr>美  国  的 麦当劳    没  有</vt:lpstr>
      <vt:lpstr> 去  中   国 的 麦当劳 Qù Zhōng    guó  de   Màidāngláo  可以   吃  不一样   的  东西, kěyǐ         chī    bùyīyàng   de   dōngxī </vt:lpstr>
      <vt:lpstr>你 要 去 中  国 的 麦当劳  吗？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College of the Holy Cross</dc:creator>
  <cp:lastModifiedBy>Meng Yeh</cp:lastModifiedBy>
  <cp:revision>61</cp:revision>
  <dcterms:created xsi:type="dcterms:W3CDTF">2012-07-27T20:22:03Z</dcterms:created>
  <dcterms:modified xsi:type="dcterms:W3CDTF">2012-12-05T03:48:14Z</dcterms:modified>
</cp:coreProperties>
</file>